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1" r:id="rId5"/>
    <p:sldId id="259" r:id="rId6"/>
    <p:sldId id="266" r:id="rId7"/>
    <p:sldId id="263" r:id="rId8"/>
    <p:sldId id="262" r:id="rId9"/>
    <p:sldId id="264" r:id="rId10"/>
    <p:sldId id="265" r:id="rId11"/>
  </p:sldIdLst>
  <p:sldSz cx="12192000" cy="6858000"/>
  <p:notesSz cx="6858000" cy="9144000"/>
  <p:defaultTextStyle>
    <a:defPPr>
      <a:defRPr lang="et-E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029" autoAdjust="0"/>
    <p:restoredTop sz="93153" autoAdjust="0"/>
  </p:normalViewPr>
  <p:slideViewPr>
    <p:cSldViewPr snapToGrid="0">
      <p:cViewPr varScale="1">
        <p:scale>
          <a:sx n="79" d="100"/>
          <a:sy n="79" d="100"/>
        </p:scale>
        <p:origin x="37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itelsla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1AB11D46-A1EC-4D59-93EC-FE2FA35CA44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t-EE"/>
              <a:t>Klõpsake juhteksemplari pealkirja laadi redigeerimiseks</a:t>
            </a:r>
          </a:p>
        </p:txBody>
      </p:sp>
      <p:sp>
        <p:nvSpPr>
          <p:cNvPr id="3" name="Alapealkiri 2">
            <a:extLst>
              <a:ext uri="{FF2B5EF4-FFF2-40B4-BE49-F238E27FC236}">
                <a16:creationId xmlns:a16="http://schemas.microsoft.com/office/drawing/2014/main" id="{E4303616-9F1D-4CC6-8AE2-658D758D548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t-EE"/>
              <a:t>Klõpsake juhteksemplari alapealkirja laadi redigeerimiseks</a:t>
            </a:r>
          </a:p>
        </p:txBody>
      </p:sp>
      <p:sp>
        <p:nvSpPr>
          <p:cNvPr id="4" name="Kuupäeva kohatäide 3">
            <a:extLst>
              <a:ext uri="{FF2B5EF4-FFF2-40B4-BE49-F238E27FC236}">
                <a16:creationId xmlns:a16="http://schemas.microsoft.com/office/drawing/2014/main" id="{AAAE7B65-1D6C-4876-8BEE-7070551771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0E7C37-6A2B-4D52-BA30-1D590684DE87}" type="datetimeFigureOut">
              <a:rPr lang="et-EE" smtClean="0"/>
              <a:t>25.02.2019</a:t>
            </a:fld>
            <a:endParaRPr lang="et-EE"/>
          </a:p>
        </p:txBody>
      </p:sp>
      <p:sp>
        <p:nvSpPr>
          <p:cNvPr id="5" name="Jaluse kohatäide 4">
            <a:extLst>
              <a:ext uri="{FF2B5EF4-FFF2-40B4-BE49-F238E27FC236}">
                <a16:creationId xmlns:a16="http://schemas.microsoft.com/office/drawing/2014/main" id="{36434D07-739B-4C1B-B740-2096495FFA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aidinumbri kohatäide 5">
            <a:extLst>
              <a:ext uri="{FF2B5EF4-FFF2-40B4-BE49-F238E27FC236}">
                <a16:creationId xmlns:a16="http://schemas.microsoft.com/office/drawing/2014/main" id="{F03B5993-76B0-4A02-8CFD-A99801DE88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F9851-C38C-4973-A480-81881B203E5A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30764196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itel ja vertikaal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0F6023A5-1314-48EF-B7F8-DEC3C3DE40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/>
              <a:t>Klõpsake juhteksemplari pealkirja laadi redigeerimiseks</a:t>
            </a:r>
          </a:p>
        </p:txBody>
      </p:sp>
      <p:sp>
        <p:nvSpPr>
          <p:cNvPr id="3" name="Vertikaalteksti kohatäide 2">
            <a:extLst>
              <a:ext uri="{FF2B5EF4-FFF2-40B4-BE49-F238E27FC236}">
                <a16:creationId xmlns:a16="http://schemas.microsoft.com/office/drawing/2014/main" id="{D9054CBA-FD30-40D3-8044-99749E24041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t-EE"/>
              <a:t>Redigeerige juhteksemplari tekstilaade</a:t>
            </a:r>
          </a:p>
          <a:p>
            <a:pPr lvl="1"/>
            <a:r>
              <a:rPr lang="et-EE"/>
              <a:t>Teine tase</a:t>
            </a:r>
          </a:p>
          <a:p>
            <a:pPr lvl="2"/>
            <a:r>
              <a:rPr lang="et-EE"/>
              <a:t>Kolmas tase</a:t>
            </a:r>
          </a:p>
          <a:p>
            <a:pPr lvl="3"/>
            <a:r>
              <a:rPr lang="et-EE"/>
              <a:t>Neljas tase</a:t>
            </a:r>
          </a:p>
          <a:p>
            <a:pPr lvl="4"/>
            <a:r>
              <a:rPr lang="et-EE"/>
              <a:t>Viies tase</a:t>
            </a:r>
          </a:p>
        </p:txBody>
      </p:sp>
      <p:sp>
        <p:nvSpPr>
          <p:cNvPr id="4" name="Kuupäeva kohatäide 3">
            <a:extLst>
              <a:ext uri="{FF2B5EF4-FFF2-40B4-BE49-F238E27FC236}">
                <a16:creationId xmlns:a16="http://schemas.microsoft.com/office/drawing/2014/main" id="{FB8A2ED5-27D3-40ED-BCA6-3257867EB6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0E7C37-6A2B-4D52-BA30-1D590684DE87}" type="datetimeFigureOut">
              <a:rPr lang="et-EE" smtClean="0"/>
              <a:t>25.02.2019</a:t>
            </a:fld>
            <a:endParaRPr lang="et-EE"/>
          </a:p>
        </p:txBody>
      </p:sp>
      <p:sp>
        <p:nvSpPr>
          <p:cNvPr id="5" name="Jaluse kohatäide 4">
            <a:extLst>
              <a:ext uri="{FF2B5EF4-FFF2-40B4-BE49-F238E27FC236}">
                <a16:creationId xmlns:a16="http://schemas.microsoft.com/office/drawing/2014/main" id="{6430E818-C4C4-4518-AFFB-67C07A8EF4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aidinumbri kohatäide 5">
            <a:extLst>
              <a:ext uri="{FF2B5EF4-FFF2-40B4-BE49-F238E27FC236}">
                <a16:creationId xmlns:a16="http://schemas.microsoft.com/office/drawing/2014/main" id="{0E4834FC-DAB7-40F2-B009-4B3A2CCC87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F9851-C38C-4973-A480-81881B203E5A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3239650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altiitel ja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altiitel 1">
            <a:extLst>
              <a:ext uri="{FF2B5EF4-FFF2-40B4-BE49-F238E27FC236}">
                <a16:creationId xmlns:a16="http://schemas.microsoft.com/office/drawing/2014/main" id="{23184333-FA54-4EA1-8F59-046C9767114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t-EE"/>
              <a:t>Klõpsake juhteksemplari pealkirja laadi redigeerimiseks</a:t>
            </a:r>
          </a:p>
        </p:txBody>
      </p:sp>
      <p:sp>
        <p:nvSpPr>
          <p:cNvPr id="3" name="Vertikaalteksti kohatäide 2">
            <a:extLst>
              <a:ext uri="{FF2B5EF4-FFF2-40B4-BE49-F238E27FC236}">
                <a16:creationId xmlns:a16="http://schemas.microsoft.com/office/drawing/2014/main" id="{3D33836A-CCA1-426A-A0B6-35F573C5DAB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t-EE"/>
              <a:t>Redigeerige juhteksemplari tekstilaade</a:t>
            </a:r>
          </a:p>
          <a:p>
            <a:pPr lvl="1"/>
            <a:r>
              <a:rPr lang="et-EE"/>
              <a:t>Teine tase</a:t>
            </a:r>
          </a:p>
          <a:p>
            <a:pPr lvl="2"/>
            <a:r>
              <a:rPr lang="et-EE"/>
              <a:t>Kolmas tase</a:t>
            </a:r>
          </a:p>
          <a:p>
            <a:pPr lvl="3"/>
            <a:r>
              <a:rPr lang="et-EE"/>
              <a:t>Neljas tase</a:t>
            </a:r>
          </a:p>
          <a:p>
            <a:pPr lvl="4"/>
            <a:r>
              <a:rPr lang="et-EE"/>
              <a:t>Viies tase</a:t>
            </a:r>
          </a:p>
        </p:txBody>
      </p:sp>
      <p:sp>
        <p:nvSpPr>
          <p:cNvPr id="4" name="Kuupäeva kohatäide 3">
            <a:extLst>
              <a:ext uri="{FF2B5EF4-FFF2-40B4-BE49-F238E27FC236}">
                <a16:creationId xmlns:a16="http://schemas.microsoft.com/office/drawing/2014/main" id="{24E6BD65-54C0-4815-BB32-25B9ACAE73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0E7C37-6A2B-4D52-BA30-1D590684DE87}" type="datetimeFigureOut">
              <a:rPr lang="et-EE" smtClean="0"/>
              <a:t>25.02.2019</a:t>
            </a:fld>
            <a:endParaRPr lang="et-EE"/>
          </a:p>
        </p:txBody>
      </p:sp>
      <p:sp>
        <p:nvSpPr>
          <p:cNvPr id="5" name="Jaluse kohatäide 4">
            <a:extLst>
              <a:ext uri="{FF2B5EF4-FFF2-40B4-BE49-F238E27FC236}">
                <a16:creationId xmlns:a16="http://schemas.microsoft.com/office/drawing/2014/main" id="{53CBCFFC-C1C7-4672-90EA-3695B28034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aidinumbri kohatäide 5">
            <a:extLst>
              <a:ext uri="{FF2B5EF4-FFF2-40B4-BE49-F238E27FC236}">
                <a16:creationId xmlns:a16="http://schemas.microsoft.com/office/drawing/2014/main" id="{0753B3DA-0C74-4749-B3EE-8280886FF8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F9851-C38C-4973-A480-81881B203E5A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6048456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Pealkiri ja sis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42B5E6E5-FA93-4F7B-A086-21BC2F4770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/>
              <a:t>Klõpsake juhteksemplari pealkirja laadi redigeerimiseks</a:t>
            </a:r>
          </a:p>
        </p:txBody>
      </p:sp>
      <p:sp>
        <p:nvSpPr>
          <p:cNvPr id="3" name="Sisu kohatäide 2">
            <a:extLst>
              <a:ext uri="{FF2B5EF4-FFF2-40B4-BE49-F238E27FC236}">
                <a16:creationId xmlns:a16="http://schemas.microsoft.com/office/drawing/2014/main" id="{20D919F5-FC83-49D4-8A5D-1AF31206B8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t-EE"/>
              <a:t>Redigeerige juhteksemplari tekstilaade</a:t>
            </a:r>
          </a:p>
          <a:p>
            <a:pPr lvl="1"/>
            <a:r>
              <a:rPr lang="et-EE"/>
              <a:t>Teine tase</a:t>
            </a:r>
          </a:p>
          <a:p>
            <a:pPr lvl="2"/>
            <a:r>
              <a:rPr lang="et-EE"/>
              <a:t>Kolmas tase</a:t>
            </a:r>
          </a:p>
          <a:p>
            <a:pPr lvl="3"/>
            <a:r>
              <a:rPr lang="et-EE"/>
              <a:t>Neljas tase</a:t>
            </a:r>
          </a:p>
          <a:p>
            <a:pPr lvl="4"/>
            <a:r>
              <a:rPr lang="et-EE"/>
              <a:t>Viies tase</a:t>
            </a:r>
          </a:p>
        </p:txBody>
      </p:sp>
      <p:sp>
        <p:nvSpPr>
          <p:cNvPr id="4" name="Kuupäeva kohatäide 3">
            <a:extLst>
              <a:ext uri="{FF2B5EF4-FFF2-40B4-BE49-F238E27FC236}">
                <a16:creationId xmlns:a16="http://schemas.microsoft.com/office/drawing/2014/main" id="{2100876B-0558-40CC-909F-0A7C56A03A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0E7C37-6A2B-4D52-BA30-1D590684DE87}" type="datetimeFigureOut">
              <a:rPr lang="et-EE" smtClean="0"/>
              <a:t>25.02.2019</a:t>
            </a:fld>
            <a:endParaRPr lang="et-EE"/>
          </a:p>
        </p:txBody>
      </p:sp>
      <p:sp>
        <p:nvSpPr>
          <p:cNvPr id="5" name="Jaluse kohatäide 4">
            <a:extLst>
              <a:ext uri="{FF2B5EF4-FFF2-40B4-BE49-F238E27FC236}">
                <a16:creationId xmlns:a16="http://schemas.microsoft.com/office/drawing/2014/main" id="{95553DB8-E8D6-4B83-ABBE-853FFBD36D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aidinumbri kohatäide 5">
            <a:extLst>
              <a:ext uri="{FF2B5EF4-FFF2-40B4-BE49-F238E27FC236}">
                <a16:creationId xmlns:a16="http://schemas.microsoft.com/office/drawing/2014/main" id="{ACCE93FB-6B86-4823-A552-F3C9382C02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F9851-C38C-4973-A480-81881B203E5A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27159784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Jaotise pä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8D1246CD-101B-44A1-9080-892A072957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t-EE"/>
              <a:t>Klõpsake juhteksemplari pealkirja laadi redigeerimiseks</a:t>
            </a:r>
          </a:p>
        </p:txBody>
      </p:sp>
      <p:sp>
        <p:nvSpPr>
          <p:cNvPr id="3" name="Teksti kohatäide 2">
            <a:extLst>
              <a:ext uri="{FF2B5EF4-FFF2-40B4-BE49-F238E27FC236}">
                <a16:creationId xmlns:a16="http://schemas.microsoft.com/office/drawing/2014/main" id="{8D766D24-9F52-4442-A1A7-A9D99B2F43C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t-EE"/>
              <a:t>Redigeerige juhteksemplari tekstilaade</a:t>
            </a:r>
          </a:p>
        </p:txBody>
      </p:sp>
      <p:sp>
        <p:nvSpPr>
          <p:cNvPr id="4" name="Kuupäeva kohatäide 3">
            <a:extLst>
              <a:ext uri="{FF2B5EF4-FFF2-40B4-BE49-F238E27FC236}">
                <a16:creationId xmlns:a16="http://schemas.microsoft.com/office/drawing/2014/main" id="{6FA05855-45A0-46F0-A3CB-64E2952248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0E7C37-6A2B-4D52-BA30-1D590684DE87}" type="datetimeFigureOut">
              <a:rPr lang="et-EE" smtClean="0"/>
              <a:t>25.02.2019</a:t>
            </a:fld>
            <a:endParaRPr lang="et-EE"/>
          </a:p>
        </p:txBody>
      </p:sp>
      <p:sp>
        <p:nvSpPr>
          <p:cNvPr id="5" name="Jaluse kohatäide 4">
            <a:extLst>
              <a:ext uri="{FF2B5EF4-FFF2-40B4-BE49-F238E27FC236}">
                <a16:creationId xmlns:a16="http://schemas.microsoft.com/office/drawing/2014/main" id="{82D3EF05-083F-41F3-9BA0-B687775F9D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aidinumbri kohatäide 5">
            <a:extLst>
              <a:ext uri="{FF2B5EF4-FFF2-40B4-BE49-F238E27FC236}">
                <a16:creationId xmlns:a16="http://schemas.microsoft.com/office/drawing/2014/main" id="{14569C37-DFC3-492A-96B5-92D7075573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F9851-C38C-4973-A480-81881B203E5A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16909255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 sis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3AEB956B-0937-4240-82F6-25038A45BE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/>
              <a:t>Klõpsake juhteksemplari pealkirja laadi redigeerimiseks</a:t>
            </a:r>
          </a:p>
        </p:txBody>
      </p:sp>
      <p:sp>
        <p:nvSpPr>
          <p:cNvPr id="3" name="Sisu kohatäide 2">
            <a:extLst>
              <a:ext uri="{FF2B5EF4-FFF2-40B4-BE49-F238E27FC236}">
                <a16:creationId xmlns:a16="http://schemas.microsoft.com/office/drawing/2014/main" id="{DA73F713-B6E2-454C-8355-1934FE07383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t-EE"/>
              <a:t>Redigeerige juhteksemplari tekstilaade</a:t>
            </a:r>
          </a:p>
          <a:p>
            <a:pPr lvl="1"/>
            <a:r>
              <a:rPr lang="et-EE"/>
              <a:t>Teine tase</a:t>
            </a:r>
          </a:p>
          <a:p>
            <a:pPr lvl="2"/>
            <a:r>
              <a:rPr lang="et-EE"/>
              <a:t>Kolmas tase</a:t>
            </a:r>
          </a:p>
          <a:p>
            <a:pPr lvl="3"/>
            <a:r>
              <a:rPr lang="et-EE"/>
              <a:t>Neljas tase</a:t>
            </a:r>
          </a:p>
          <a:p>
            <a:pPr lvl="4"/>
            <a:r>
              <a:rPr lang="et-EE"/>
              <a:t>Viies tase</a:t>
            </a:r>
          </a:p>
        </p:txBody>
      </p:sp>
      <p:sp>
        <p:nvSpPr>
          <p:cNvPr id="4" name="Sisu kohatäide 3">
            <a:extLst>
              <a:ext uri="{FF2B5EF4-FFF2-40B4-BE49-F238E27FC236}">
                <a16:creationId xmlns:a16="http://schemas.microsoft.com/office/drawing/2014/main" id="{F069D7A6-CE36-4A58-B23D-7278C3D8E64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t-EE"/>
              <a:t>Redigeerige juhteksemplari tekstilaade</a:t>
            </a:r>
          </a:p>
          <a:p>
            <a:pPr lvl="1"/>
            <a:r>
              <a:rPr lang="et-EE"/>
              <a:t>Teine tase</a:t>
            </a:r>
          </a:p>
          <a:p>
            <a:pPr lvl="2"/>
            <a:r>
              <a:rPr lang="et-EE"/>
              <a:t>Kolmas tase</a:t>
            </a:r>
          </a:p>
          <a:p>
            <a:pPr lvl="3"/>
            <a:r>
              <a:rPr lang="et-EE"/>
              <a:t>Neljas tase</a:t>
            </a:r>
          </a:p>
          <a:p>
            <a:pPr lvl="4"/>
            <a:r>
              <a:rPr lang="et-EE"/>
              <a:t>Viies tase</a:t>
            </a:r>
          </a:p>
        </p:txBody>
      </p:sp>
      <p:sp>
        <p:nvSpPr>
          <p:cNvPr id="5" name="Kuupäeva kohatäide 4">
            <a:extLst>
              <a:ext uri="{FF2B5EF4-FFF2-40B4-BE49-F238E27FC236}">
                <a16:creationId xmlns:a16="http://schemas.microsoft.com/office/drawing/2014/main" id="{CF4F0479-0044-4DC7-A328-2EE9945E36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0E7C37-6A2B-4D52-BA30-1D590684DE87}" type="datetimeFigureOut">
              <a:rPr lang="et-EE" smtClean="0"/>
              <a:t>25.02.2019</a:t>
            </a:fld>
            <a:endParaRPr lang="et-EE"/>
          </a:p>
        </p:txBody>
      </p:sp>
      <p:sp>
        <p:nvSpPr>
          <p:cNvPr id="6" name="Jaluse kohatäide 5">
            <a:extLst>
              <a:ext uri="{FF2B5EF4-FFF2-40B4-BE49-F238E27FC236}">
                <a16:creationId xmlns:a16="http://schemas.microsoft.com/office/drawing/2014/main" id="{D589F412-8F84-4B8A-83CF-2434BFDD61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7" name="Slaidinumbri kohatäide 6">
            <a:extLst>
              <a:ext uri="{FF2B5EF4-FFF2-40B4-BE49-F238E27FC236}">
                <a16:creationId xmlns:a16="http://schemas.microsoft.com/office/drawing/2014/main" id="{6A67F852-1191-4B8D-8BEE-893F5AE996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F9851-C38C-4973-A480-81881B203E5A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4938920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õrdl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9AE8EA71-E65B-446F-9598-B9151F5B4C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t-EE"/>
              <a:t>Klõpsake juhteksemplari pealkirja laadi redigeerimiseks</a:t>
            </a:r>
          </a:p>
        </p:txBody>
      </p:sp>
      <p:sp>
        <p:nvSpPr>
          <p:cNvPr id="3" name="Teksti kohatäide 2">
            <a:extLst>
              <a:ext uri="{FF2B5EF4-FFF2-40B4-BE49-F238E27FC236}">
                <a16:creationId xmlns:a16="http://schemas.microsoft.com/office/drawing/2014/main" id="{7DEB5F3E-5095-4C05-9675-277639744AF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t-EE"/>
              <a:t>Redigeerige juhteksemplari tekstilaade</a:t>
            </a:r>
          </a:p>
        </p:txBody>
      </p:sp>
      <p:sp>
        <p:nvSpPr>
          <p:cNvPr id="4" name="Sisu kohatäide 3">
            <a:extLst>
              <a:ext uri="{FF2B5EF4-FFF2-40B4-BE49-F238E27FC236}">
                <a16:creationId xmlns:a16="http://schemas.microsoft.com/office/drawing/2014/main" id="{53AB4D98-8FAD-42E4-9EB6-D0BCAA16D98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t-EE"/>
              <a:t>Redigeerige juhteksemplari tekstilaade</a:t>
            </a:r>
          </a:p>
          <a:p>
            <a:pPr lvl="1"/>
            <a:r>
              <a:rPr lang="et-EE"/>
              <a:t>Teine tase</a:t>
            </a:r>
          </a:p>
          <a:p>
            <a:pPr lvl="2"/>
            <a:r>
              <a:rPr lang="et-EE"/>
              <a:t>Kolmas tase</a:t>
            </a:r>
          </a:p>
          <a:p>
            <a:pPr lvl="3"/>
            <a:r>
              <a:rPr lang="et-EE"/>
              <a:t>Neljas tase</a:t>
            </a:r>
          </a:p>
          <a:p>
            <a:pPr lvl="4"/>
            <a:r>
              <a:rPr lang="et-EE"/>
              <a:t>Viies tase</a:t>
            </a:r>
          </a:p>
        </p:txBody>
      </p:sp>
      <p:sp>
        <p:nvSpPr>
          <p:cNvPr id="5" name="Teksti kohatäide 4">
            <a:extLst>
              <a:ext uri="{FF2B5EF4-FFF2-40B4-BE49-F238E27FC236}">
                <a16:creationId xmlns:a16="http://schemas.microsoft.com/office/drawing/2014/main" id="{C1E2768F-239D-449A-BC69-19CFD6B473F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t-EE"/>
              <a:t>Redigeerige juhteksemplari tekstilaade</a:t>
            </a:r>
          </a:p>
        </p:txBody>
      </p:sp>
      <p:sp>
        <p:nvSpPr>
          <p:cNvPr id="6" name="Sisu kohatäide 5">
            <a:extLst>
              <a:ext uri="{FF2B5EF4-FFF2-40B4-BE49-F238E27FC236}">
                <a16:creationId xmlns:a16="http://schemas.microsoft.com/office/drawing/2014/main" id="{FD5535A4-FFE1-434A-AF0E-AC265363C4F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t-EE"/>
              <a:t>Redigeerige juhteksemplari tekstilaade</a:t>
            </a:r>
          </a:p>
          <a:p>
            <a:pPr lvl="1"/>
            <a:r>
              <a:rPr lang="et-EE"/>
              <a:t>Teine tase</a:t>
            </a:r>
          </a:p>
          <a:p>
            <a:pPr lvl="2"/>
            <a:r>
              <a:rPr lang="et-EE"/>
              <a:t>Kolmas tase</a:t>
            </a:r>
          </a:p>
          <a:p>
            <a:pPr lvl="3"/>
            <a:r>
              <a:rPr lang="et-EE"/>
              <a:t>Neljas tase</a:t>
            </a:r>
          </a:p>
          <a:p>
            <a:pPr lvl="4"/>
            <a:r>
              <a:rPr lang="et-EE"/>
              <a:t>Viies tase</a:t>
            </a:r>
          </a:p>
        </p:txBody>
      </p:sp>
      <p:sp>
        <p:nvSpPr>
          <p:cNvPr id="7" name="Kuupäeva kohatäide 6">
            <a:extLst>
              <a:ext uri="{FF2B5EF4-FFF2-40B4-BE49-F238E27FC236}">
                <a16:creationId xmlns:a16="http://schemas.microsoft.com/office/drawing/2014/main" id="{EEFD11FD-C604-4518-A863-E03882F289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0E7C37-6A2B-4D52-BA30-1D590684DE87}" type="datetimeFigureOut">
              <a:rPr lang="et-EE" smtClean="0"/>
              <a:t>25.02.2019</a:t>
            </a:fld>
            <a:endParaRPr lang="et-EE"/>
          </a:p>
        </p:txBody>
      </p:sp>
      <p:sp>
        <p:nvSpPr>
          <p:cNvPr id="8" name="Jaluse kohatäide 7">
            <a:extLst>
              <a:ext uri="{FF2B5EF4-FFF2-40B4-BE49-F238E27FC236}">
                <a16:creationId xmlns:a16="http://schemas.microsoft.com/office/drawing/2014/main" id="{83B3563D-1D88-4377-8054-C92FBC7E27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9" name="Slaidinumbri kohatäide 8">
            <a:extLst>
              <a:ext uri="{FF2B5EF4-FFF2-40B4-BE49-F238E27FC236}">
                <a16:creationId xmlns:a16="http://schemas.microsoft.com/office/drawing/2014/main" id="{0C43B559-5188-4185-9375-4D719966A3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F9851-C38C-4973-A480-81881B203E5A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10845609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inult pealkir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64387BE8-F995-494B-BC53-233FAFD2D8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/>
              <a:t>Klõpsake juhteksemplari pealkirja laadi redigeerimiseks</a:t>
            </a:r>
          </a:p>
        </p:txBody>
      </p:sp>
      <p:sp>
        <p:nvSpPr>
          <p:cNvPr id="3" name="Kuupäeva kohatäide 2">
            <a:extLst>
              <a:ext uri="{FF2B5EF4-FFF2-40B4-BE49-F238E27FC236}">
                <a16:creationId xmlns:a16="http://schemas.microsoft.com/office/drawing/2014/main" id="{C878FBBD-D1CC-4165-9DA1-46245D39CE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0E7C37-6A2B-4D52-BA30-1D590684DE87}" type="datetimeFigureOut">
              <a:rPr lang="et-EE" smtClean="0"/>
              <a:t>25.02.2019</a:t>
            </a:fld>
            <a:endParaRPr lang="et-EE"/>
          </a:p>
        </p:txBody>
      </p:sp>
      <p:sp>
        <p:nvSpPr>
          <p:cNvPr id="4" name="Jaluse kohatäide 3">
            <a:extLst>
              <a:ext uri="{FF2B5EF4-FFF2-40B4-BE49-F238E27FC236}">
                <a16:creationId xmlns:a16="http://schemas.microsoft.com/office/drawing/2014/main" id="{EE31918E-4C08-48E1-9E7F-8A15D6BF43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5" name="Slaidinumbri kohatäide 4">
            <a:extLst>
              <a:ext uri="{FF2B5EF4-FFF2-40B4-BE49-F238E27FC236}">
                <a16:creationId xmlns:a16="http://schemas.microsoft.com/office/drawing/2014/main" id="{ABE864D3-11B3-453E-A459-1E3EEF7B59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F9851-C38C-4973-A480-81881B203E5A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189924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üh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uupäeva kohatäide 1">
            <a:extLst>
              <a:ext uri="{FF2B5EF4-FFF2-40B4-BE49-F238E27FC236}">
                <a16:creationId xmlns:a16="http://schemas.microsoft.com/office/drawing/2014/main" id="{0C8F38DC-4E2A-4C42-A970-F2E63DC49D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0E7C37-6A2B-4D52-BA30-1D590684DE87}" type="datetimeFigureOut">
              <a:rPr lang="et-EE" smtClean="0"/>
              <a:t>25.02.2019</a:t>
            </a:fld>
            <a:endParaRPr lang="et-EE"/>
          </a:p>
        </p:txBody>
      </p:sp>
      <p:sp>
        <p:nvSpPr>
          <p:cNvPr id="3" name="Jaluse kohatäide 2">
            <a:extLst>
              <a:ext uri="{FF2B5EF4-FFF2-40B4-BE49-F238E27FC236}">
                <a16:creationId xmlns:a16="http://schemas.microsoft.com/office/drawing/2014/main" id="{61C9C0A0-CCE3-4E05-9216-A02EBC5260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4" name="Slaidinumbri kohatäide 3">
            <a:extLst>
              <a:ext uri="{FF2B5EF4-FFF2-40B4-BE49-F238E27FC236}">
                <a16:creationId xmlns:a16="http://schemas.microsoft.com/office/drawing/2014/main" id="{544E54D1-E345-4C75-B4B3-2328F12679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F9851-C38C-4973-A480-81881B203E5A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27931101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Pealdisega sis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AFCDEE67-FD95-4082-8FC1-11A004B60A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t-EE"/>
              <a:t>Klõpsake juhteksemplari pealkirja laadi redigeerimiseks</a:t>
            </a:r>
          </a:p>
        </p:txBody>
      </p:sp>
      <p:sp>
        <p:nvSpPr>
          <p:cNvPr id="3" name="Sisu kohatäide 2">
            <a:extLst>
              <a:ext uri="{FF2B5EF4-FFF2-40B4-BE49-F238E27FC236}">
                <a16:creationId xmlns:a16="http://schemas.microsoft.com/office/drawing/2014/main" id="{D718CFED-2896-4A40-B64F-B3CC0D8417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t-EE"/>
              <a:t>Redigeerige juhteksemplari tekstilaade</a:t>
            </a:r>
          </a:p>
          <a:p>
            <a:pPr lvl="1"/>
            <a:r>
              <a:rPr lang="et-EE"/>
              <a:t>Teine tase</a:t>
            </a:r>
          </a:p>
          <a:p>
            <a:pPr lvl="2"/>
            <a:r>
              <a:rPr lang="et-EE"/>
              <a:t>Kolmas tase</a:t>
            </a:r>
          </a:p>
          <a:p>
            <a:pPr lvl="3"/>
            <a:r>
              <a:rPr lang="et-EE"/>
              <a:t>Neljas tase</a:t>
            </a:r>
          </a:p>
          <a:p>
            <a:pPr lvl="4"/>
            <a:r>
              <a:rPr lang="et-EE"/>
              <a:t>Viies tase</a:t>
            </a:r>
          </a:p>
        </p:txBody>
      </p:sp>
      <p:sp>
        <p:nvSpPr>
          <p:cNvPr id="4" name="Teksti kohatäide 3">
            <a:extLst>
              <a:ext uri="{FF2B5EF4-FFF2-40B4-BE49-F238E27FC236}">
                <a16:creationId xmlns:a16="http://schemas.microsoft.com/office/drawing/2014/main" id="{4041B123-2BB4-4908-9A66-32A8E22A402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t-EE"/>
              <a:t>Redigeerige juhteksemplari tekstilaade</a:t>
            </a:r>
          </a:p>
        </p:txBody>
      </p:sp>
      <p:sp>
        <p:nvSpPr>
          <p:cNvPr id="5" name="Kuupäeva kohatäide 4">
            <a:extLst>
              <a:ext uri="{FF2B5EF4-FFF2-40B4-BE49-F238E27FC236}">
                <a16:creationId xmlns:a16="http://schemas.microsoft.com/office/drawing/2014/main" id="{2000CE45-469F-4209-B43F-029C243C45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0E7C37-6A2B-4D52-BA30-1D590684DE87}" type="datetimeFigureOut">
              <a:rPr lang="et-EE" smtClean="0"/>
              <a:t>25.02.2019</a:t>
            </a:fld>
            <a:endParaRPr lang="et-EE"/>
          </a:p>
        </p:txBody>
      </p:sp>
      <p:sp>
        <p:nvSpPr>
          <p:cNvPr id="6" name="Jaluse kohatäide 5">
            <a:extLst>
              <a:ext uri="{FF2B5EF4-FFF2-40B4-BE49-F238E27FC236}">
                <a16:creationId xmlns:a16="http://schemas.microsoft.com/office/drawing/2014/main" id="{ADDFA6A5-7A89-4FC5-9E15-48355BF316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7" name="Slaidinumbri kohatäide 6">
            <a:extLst>
              <a:ext uri="{FF2B5EF4-FFF2-40B4-BE49-F238E27FC236}">
                <a16:creationId xmlns:a16="http://schemas.microsoft.com/office/drawing/2014/main" id="{E36E6D74-BF30-4909-9115-75BEFE4C5E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F9851-C38C-4973-A480-81881B203E5A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9760346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ldiallkirjaga pi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EFBDF551-8721-47B8-BBB2-CDFCAD7BEE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t-EE"/>
              <a:t>Klõpsake juhteksemplari pealkirja laadi redigeerimiseks</a:t>
            </a:r>
          </a:p>
        </p:txBody>
      </p:sp>
      <p:sp>
        <p:nvSpPr>
          <p:cNvPr id="3" name="Pildi kohatäide 2">
            <a:extLst>
              <a:ext uri="{FF2B5EF4-FFF2-40B4-BE49-F238E27FC236}">
                <a16:creationId xmlns:a16="http://schemas.microsoft.com/office/drawing/2014/main" id="{F6C6ABBB-3C4E-47BA-9B57-EFB100DA3AD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t-EE"/>
          </a:p>
        </p:txBody>
      </p:sp>
      <p:sp>
        <p:nvSpPr>
          <p:cNvPr id="4" name="Teksti kohatäide 3">
            <a:extLst>
              <a:ext uri="{FF2B5EF4-FFF2-40B4-BE49-F238E27FC236}">
                <a16:creationId xmlns:a16="http://schemas.microsoft.com/office/drawing/2014/main" id="{8C3396AA-71A1-4E9D-8D17-3EB4F30BBDF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t-EE"/>
              <a:t>Redigeerige juhteksemplari tekstilaade</a:t>
            </a:r>
          </a:p>
        </p:txBody>
      </p:sp>
      <p:sp>
        <p:nvSpPr>
          <p:cNvPr id="5" name="Kuupäeva kohatäide 4">
            <a:extLst>
              <a:ext uri="{FF2B5EF4-FFF2-40B4-BE49-F238E27FC236}">
                <a16:creationId xmlns:a16="http://schemas.microsoft.com/office/drawing/2014/main" id="{4A426F8C-E4B3-4F68-BAC4-22D04D0607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0E7C37-6A2B-4D52-BA30-1D590684DE87}" type="datetimeFigureOut">
              <a:rPr lang="et-EE" smtClean="0"/>
              <a:t>25.02.2019</a:t>
            </a:fld>
            <a:endParaRPr lang="et-EE"/>
          </a:p>
        </p:txBody>
      </p:sp>
      <p:sp>
        <p:nvSpPr>
          <p:cNvPr id="6" name="Jaluse kohatäide 5">
            <a:extLst>
              <a:ext uri="{FF2B5EF4-FFF2-40B4-BE49-F238E27FC236}">
                <a16:creationId xmlns:a16="http://schemas.microsoft.com/office/drawing/2014/main" id="{11EA3B11-1330-4F8F-BF63-7CEF5041FB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7" name="Slaidinumbri kohatäide 6">
            <a:extLst>
              <a:ext uri="{FF2B5EF4-FFF2-40B4-BE49-F238E27FC236}">
                <a16:creationId xmlns:a16="http://schemas.microsoft.com/office/drawing/2014/main" id="{49DC6C6D-FB66-4CC0-A64E-027375E41D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F9851-C38C-4973-A480-81881B203E5A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39069964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ja kohatäide 1">
            <a:extLst>
              <a:ext uri="{FF2B5EF4-FFF2-40B4-BE49-F238E27FC236}">
                <a16:creationId xmlns:a16="http://schemas.microsoft.com/office/drawing/2014/main" id="{4554AE38-A9F7-4590-9A65-087396B221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t-EE"/>
              <a:t>Klõpsake juhteksemplari pealkirja laadi redigeerimiseks</a:t>
            </a:r>
          </a:p>
        </p:txBody>
      </p:sp>
      <p:sp>
        <p:nvSpPr>
          <p:cNvPr id="3" name="Teksti kohatäide 2">
            <a:extLst>
              <a:ext uri="{FF2B5EF4-FFF2-40B4-BE49-F238E27FC236}">
                <a16:creationId xmlns:a16="http://schemas.microsoft.com/office/drawing/2014/main" id="{4E3C432D-01A6-4C70-B00E-0BB6861CDB7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t-EE"/>
              <a:t>Redigeerige juhteksemplari tekstilaade</a:t>
            </a:r>
          </a:p>
          <a:p>
            <a:pPr lvl="1"/>
            <a:r>
              <a:rPr lang="et-EE"/>
              <a:t>Teine tase</a:t>
            </a:r>
          </a:p>
          <a:p>
            <a:pPr lvl="2"/>
            <a:r>
              <a:rPr lang="et-EE"/>
              <a:t>Kolmas tase</a:t>
            </a:r>
          </a:p>
          <a:p>
            <a:pPr lvl="3"/>
            <a:r>
              <a:rPr lang="et-EE"/>
              <a:t>Neljas tase</a:t>
            </a:r>
          </a:p>
          <a:p>
            <a:pPr lvl="4"/>
            <a:r>
              <a:rPr lang="et-EE"/>
              <a:t>Viies tase</a:t>
            </a:r>
          </a:p>
        </p:txBody>
      </p:sp>
      <p:sp>
        <p:nvSpPr>
          <p:cNvPr id="4" name="Kuupäeva kohatäide 3">
            <a:extLst>
              <a:ext uri="{FF2B5EF4-FFF2-40B4-BE49-F238E27FC236}">
                <a16:creationId xmlns:a16="http://schemas.microsoft.com/office/drawing/2014/main" id="{96F93C30-6737-4F51-B34D-767D642F0EE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0E7C37-6A2B-4D52-BA30-1D590684DE87}" type="datetimeFigureOut">
              <a:rPr lang="et-EE" smtClean="0"/>
              <a:t>25.02.2019</a:t>
            </a:fld>
            <a:endParaRPr lang="et-EE"/>
          </a:p>
        </p:txBody>
      </p:sp>
      <p:sp>
        <p:nvSpPr>
          <p:cNvPr id="5" name="Jaluse kohatäide 4">
            <a:extLst>
              <a:ext uri="{FF2B5EF4-FFF2-40B4-BE49-F238E27FC236}">
                <a16:creationId xmlns:a16="http://schemas.microsoft.com/office/drawing/2014/main" id="{B62F5D39-FCEA-49CE-ADCC-2C28210D57F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t-EE"/>
          </a:p>
        </p:txBody>
      </p:sp>
      <p:sp>
        <p:nvSpPr>
          <p:cNvPr id="6" name="Slaidinumbri kohatäide 5">
            <a:extLst>
              <a:ext uri="{FF2B5EF4-FFF2-40B4-BE49-F238E27FC236}">
                <a16:creationId xmlns:a16="http://schemas.microsoft.com/office/drawing/2014/main" id="{2831971B-9A71-4C18-B1D2-243F249668A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BF9851-C38C-4973-A480-81881B203E5A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12019759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t-E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0B233373-7A43-49F9-B5AF-2DFF3B8F478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fi-FI" dirty="0"/>
              <a:t>Maakonna </a:t>
            </a:r>
            <a:r>
              <a:rPr lang="fi-FI" dirty="0" err="1"/>
              <a:t>arengustrateegia</a:t>
            </a:r>
            <a:r>
              <a:rPr lang="fi-FI" dirty="0"/>
              <a:t> </a:t>
            </a:r>
            <a:r>
              <a:rPr lang="fi-FI" dirty="0" err="1"/>
              <a:t>koostamise</a:t>
            </a:r>
            <a:r>
              <a:rPr lang="fi-FI" dirty="0"/>
              <a:t> </a:t>
            </a:r>
            <a:r>
              <a:rPr lang="fi-FI" dirty="0" err="1"/>
              <a:t>algatamine</a:t>
            </a:r>
            <a:r>
              <a:rPr lang="fi-FI" dirty="0"/>
              <a:t>. </a:t>
            </a:r>
            <a:br>
              <a:rPr lang="et-EE" dirty="0"/>
            </a:br>
            <a:r>
              <a:rPr lang="fi-FI" dirty="0" err="1"/>
              <a:t>Protsess</a:t>
            </a:r>
            <a:r>
              <a:rPr lang="fi-FI" dirty="0"/>
              <a:t> ja </a:t>
            </a:r>
            <a:r>
              <a:rPr lang="fi-FI" dirty="0" err="1"/>
              <a:t>tegevuskava</a:t>
            </a:r>
            <a:r>
              <a:rPr lang="fi-FI" dirty="0"/>
              <a:t>.</a:t>
            </a:r>
            <a:r>
              <a:rPr lang="et-EE" dirty="0"/>
              <a:t> </a:t>
            </a:r>
          </a:p>
        </p:txBody>
      </p:sp>
      <p:sp>
        <p:nvSpPr>
          <p:cNvPr id="3" name="Alapealkiri 2">
            <a:extLst>
              <a:ext uri="{FF2B5EF4-FFF2-40B4-BE49-F238E27FC236}">
                <a16:creationId xmlns:a16="http://schemas.microsoft.com/office/drawing/2014/main" id="{1100C35B-59BF-407A-A96B-FD6B4185C34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7"/>
            <a:ext cx="9144000" cy="2069713"/>
          </a:xfrm>
        </p:spPr>
        <p:txBody>
          <a:bodyPr>
            <a:normAutofit/>
          </a:bodyPr>
          <a:lstStyle/>
          <a:p>
            <a:endParaRPr lang="et-EE" dirty="0"/>
          </a:p>
          <a:p>
            <a:r>
              <a:rPr lang="et-EE" dirty="0"/>
              <a:t>VALGAMAA OMAVALITSUSTE LIIDU ÜLDKOOSOLEK 5.03.2018</a:t>
            </a:r>
          </a:p>
          <a:p>
            <a:endParaRPr lang="et-EE" dirty="0"/>
          </a:p>
          <a:p>
            <a:r>
              <a:rPr lang="et-EE" sz="2000" dirty="0"/>
              <a:t>	Mare Raid</a:t>
            </a:r>
            <a:br>
              <a:rPr lang="et-EE" sz="2000" dirty="0"/>
            </a:br>
            <a:r>
              <a:rPr lang="et-EE" sz="2000" dirty="0"/>
              <a:t>				        </a:t>
            </a:r>
            <a:r>
              <a:rPr lang="et-EE" sz="2000" i="1" dirty="0"/>
              <a:t>maakonna arengustrateegia koordinaator</a:t>
            </a:r>
          </a:p>
        </p:txBody>
      </p:sp>
    </p:spTree>
    <p:extLst>
      <p:ext uri="{BB962C8B-B14F-4D97-AF65-F5344CB8AC3E}">
        <p14:creationId xmlns:p14="http://schemas.microsoft.com/office/powerpoint/2010/main" val="391428206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E1FFE39E-9D16-42EF-A19E-D59D0D421E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t-EE" sz="4000" b="1" dirty="0" err="1"/>
              <a:t>Ühisnõupidamine</a:t>
            </a:r>
            <a:r>
              <a:rPr lang="et-EE" sz="4000" b="1" dirty="0"/>
              <a:t> Paides 7.03.2018</a:t>
            </a:r>
          </a:p>
        </p:txBody>
      </p:sp>
      <p:sp>
        <p:nvSpPr>
          <p:cNvPr id="3" name="Ristkülik 2">
            <a:extLst>
              <a:ext uri="{FF2B5EF4-FFF2-40B4-BE49-F238E27FC236}">
                <a16:creationId xmlns:a16="http://schemas.microsoft.com/office/drawing/2014/main" id="{9062CD3D-9093-4DF8-9D86-D26865D90E29}"/>
              </a:ext>
            </a:extLst>
          </p:cNvPr>
          <p:cNvSpPr/>
          <p:nvPr/>
        </p:nvSpPr>
        <p:spPr>
          <a:xfrm>
            <a:off x="838200" y="1895892"/>
            <a:ext cx="105156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Tx/>
              <a:buChar char="-"/>
            </a:pPr>
            <a:r>
              <a:rPr lang="et-EE" sz="2000" dirty="0"/>
              <a:t>Juhendmaterjali arutelu, sh tagasiside kohta</a:t>
            </a:r>
            <a:br>
              <a:rPr lang="et-EE" sz="2000" dirty="0"/>
            </a:br>
            <a:endParaRPr lang="et-EE" sz="2000" dirty="0"/>
          </a:p>
          <a:p>
            <a:pPr marL="342900" indent="-342900">
              <a:buFontTx/>
              <a:buChar char="-"/>
            </a:pPr>
            <a:r>
              <a:rPr lang="et-EE" sz="2000" dirty="0"/>
              <a:t>Lühikoolitus regionaalstatistika kasutamisvõimalustest koostöös Statistikaametiga (kaardirakendus ja andmebaas)</a:t>
            </a:r>
            <a:br>
              <a:rPr lang="et-EE" sz="2000" dirty="0"/>
            </a:br>
            <a:endParaRPr lang="et-EE" sz="2000" dirty="0"/>
          </a:p>
          <a:p>
            <a:pPr marL="342900" indent="-342900">
              <a:buFontTx/>
              <a:buChar char="-"/>
            </a:pPr>
            <a:r>
              <a:rPr lang="et-EE" sz="2000" dirty="0"/>
              <a:t>Hariduskeskustest ja </a:t>
            </a:r>
            <a:r>
              <a:rPr lang="et-EE" sz="2000" dirty="0" err="1"/>
              <a:t>HaridusSilma</a:t>
            </a:r>
            <a:r>
              <a:rPr lang="et-EE" sz="2000" dirty="0"/>
              <a:t> kasutamisvõimalustest: Tiina Annus, Haridus- ja Teadusministeerium</a:t>
            </a:r>
          </a:p>
          <a:p>
            <a:endParaRPr lang="et-EE" sz="2000" dirty="0"/>
          </a:p>
          <a:p>
            <a:pPr marL="342900" indent="-342900">
              <a:buFontTx/>
              <a:buChar char="-"/>
            </a:pPr>
            <a:r>
              <a:rPr lang="et-EE" sz="2000" dirty="0"/>
              <a:t>Infovahetus - Rahandusministeeriumi ja maakondade esindajate poolt (hetkeseis, üleskerkinud küsimused, aprillikuine koolitus, Eesti Koostöö Kogu, edasise tegevuse kavandamine jm küsimused)</a:t>
            </a:r>
          </a:p>
          <a:p>
            <a:pPr marL="342900" indent="-342900">
              <a:buFontTx/>
              <a:buChar char="-"/>
            </a:pPr>
            <a:endParaRPr lang="et-EE" sz="2000" dirty="0"/>
          </a:p>
          <a:p>
            <a:r>
              <a:rPr lang="et-EE" sz="2000" dirty="0"/>
              <a:t>ETTEPANEKUD….</a:t>
            </a:r>
          </a:p>
          <a:p>
            <a:endParaRPr lang="et-EE" sz="2000" dirty="0"/>
          </a:p>
        </p:txBody>
      </p:sp>
    </p:spTree>
    <p:extLst>
      <p:ext uri="{BB962C8B-B14F-4D97-AF65-F5344CB8AC3E}">
        <p14:creationId xmlns:p14="http://schemas.microsoft.com/office/powerpoint/2010/main" val="39861539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023BB526-40D4-476A-9D27-80BFD21323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751820" cy="2000885"/>
          </a:xfrm>
        </p:spPr>
        <p:txBody>
          <a:bodyPr>
            <a:normAutofit/>
          </a:bodyPr>
          <a:lstStyle/>
          <a:p>
            <a:r>
              <a:rPr lang="et-EE" sz="4000" dirty="0"/>
              <a:t>Maakonna arengustrateegia eesmärgiks on arengu strateegiline planeerimine ajahorisondini 2030+ (2040). </a:t>
            </a:r>
            <a:r>
              <a:rPr lang="et-EE" sz="4000" dirty="0">
                <a:solidFill>
                  <a:srgbClr val="FF0000"/>
                </a:solidFill>
              </a:rPr>
              <a:t>Ettevaatav ajatelg: 12-22 aastat!</a:t>
            </a:r>
          </a:p>
        </p:txBody>
      </p:sp>
      <p:sp>
        <p:nvSpPr>
          <p:cNvPr id="3" name="Ristkülik 2">
            <a:extLst>
              <a:ext uri="{FF2B5EF4-FFF2-40B4-BE49-F238E27FC236}">
                <a16:creationId xmlns:a16="http://schemas.microsoft.com/office/drawing/2014/main" id="{54E1B01F-70CA-4807-91C9-F7F0373A89D2}"/>
              </a:ext>
            </a:extLst>
          </p:cNvPr>
          <p:cNvSpPr/>
          <p:nvPr/>
        </p:nvSpPr>
        <p:spPr>
          <a:xfrm>
            <a:off x="838200" y="2274570"/>
            <a:ext cx="10866120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t-EE" sz="2400" u="sng" dirty="0"/>
              <a:t>Strateegiadokumendi idealistlik eesmärk:</a:t>
            </a:r>
          </a:p>
          <a:p>
            <a:pPr marL="457200" indent="-457200">
              <a:buAutoNum type="arabicParenR"/>
            </a:pPr>
            <a:r>
              <a:rPr lang="et-EE" sz="2400" dirty="0"/>
              <a:t>ühise soovitud tuleviku määratlemine maakonnas;</a:t>
            </a:r>
          </a:p>
          <a:p>
            <a:pPr marL="457200" indent="-457200">
              <a:buAutoNum type="arabicParenR"/>
            </a:pPr>
            <a:r>
              <a:rPr lang="et-EE" sz="2400" dirty="0"/>
              <a:t>erinevate arendushuvide tasakaalustatus;</a:t>
            </a:r>
          </a:p>
          <a:p>
            <a:pPr marL="457200" indent="-457200">
              <a:buAutoNum type="arabicParenR"/>
            </a:pPr>
            <a:r>
              <a:rPr lang="et-EE" sz="2400" dirty="0"/>
              <a:t>tegevuskokkulepete  seadmine maakonna arenguliste </a:t>
            </a:r>
            <a:r>
              <a:rPr lang="et-EE" sz="2400" dirty="0" err="1"/>
              <a:t>ühishuvide</a:t>
            </a:r>
            <a:r>
              <a:rPr lang="et-EE" sz="2400" dirty="0"/>
              <a:t>  defineerimise kaudu.</a:t>
            </a:r>
          </a:p>
          <a:p>
            <a:r>
              <a:rPr lang="et-EE" sz="2400" u="sng" dirty="0"/>
              <a:t>Strateegiadokumendi pragmaatiline eesmärk:</a:t>
            </a:r>
          </a:p>
          <a:p>
            <a:r>
              <a:rPr lang="et-EE" sz="2400" dirty="0"/>
              <a:t>1)   arenguprobleemide ja -vajaduste kaardistamine;</a:t>
            </a:r>
          </a:p>
          <a:p>
            <a:pPr marL="457200" indent="-457200">
              <a:buAutoNum type="arabicParenR" startAt="2"/>
            </a:pPr>
            <a:r>
              <a:rPr lang="et-EE" sz="2400" dirty="0"/>
              <a:t>rahastamismeetmete kavandamise alus;</a:t>
            </a:r>
          </a:p>
          <a:p>
            <a:pPr marL="457200" indent="-457200">
              <a:buAutoNum type="arabicParenR" startAt="2"/>
            </a:pPr>
            <a:r>
              <a:rPr lang="et-EE" sz="2400" dirty="0"/>
              <a:t>toetusvahendite delegeerimise alus.</a:t>
            </a:r>
          </a:p>
          <a:p>
            <a:r>
              <a:rPr lang="et-EE" sz="2400" i="1" dirty="0"/>
              <a:t>Koostatavad maakondade arengustrateegiad annavad „pildi“ Eesti ruumilisest arengust ja on sisenditeks üleriigiliste arengudokumentide koostamisel ja riigi tasandi poliitikate kujundamisel.</a:t>
            </a:r>
          </a:p>
          <a:p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31707261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D0A92C88-CA05-423A-8CF4-E14D925762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80745"/>
          </a:xfrm>
        </p:spPr>
        <p:txBody>
          <a:bodyPr>
            <a:normAutofit/>
          </a:bodyPr>
          <a:lstStyle/>
          <a:p>
            <a:r>
              <a:rPr lang="et-EE" sz="4000" dirty="0"/>
              <a:t>LÄHTEALUSED</a:t>
            </a:r>
          </a:p>
        </p:txBody>
      </p:sp>
      <p:sp>
        <p:nvSpPr>
          <p:cNvPr id="3" name="Ristkülik 2">
            <a:extLst>
              <a:ext uri="{FF2B5EF4-FFF2-40B4-BE49-F238E27FC236}">
                <a16:creationId xmlns:a16="http://schemas.microsoft.com/office/drawing/2014/main" id="{71A38270-21E9-460C-968D-302A123D3B4B}"/>
              </a:ext>
            </a:extLst>
          </p:cNvPr>
          <p:cNvSpPr/>
          <p:nvPr/>
        </p:nvSpPr>
        <p:spPr>
          <a:xfrm>
            <a:off x="773430" y="1394460"/>
            <a:ext cx="1051560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t-EE" sz="2400" b="1" dirty="0"/>
              <a:t>Kohalike omavalitsuste investeeringuprojektid</a:t>
            </a:r>
            <a:r>
              <a:rPr lang="et-EE" sz="2400" dirty="0"/>
              <a:t>, millele taotletakse riigi toetust , </a:t>
            </a:r>
            <a:r>
              <a:rPr lang="et-EE" sz="2400" u="sng" dirty="0"/>
              <a:t>peavad panustama </a:t>
            </a:r>
            <a:r>
              <a:rPr lang="et-EE" sz="2400" dirty="0"/>
              <a:t>kas asjakohaste </a:t>
            </a:r>
            <a:r>
              <a:rPr lang="et-EE" sz="2400" b="1" dirty="0"/>
              <a:t>kohalike omavalitsuste arengudokumentide eesmärkidesse</a:t>
            </a:r>
            <a:r>
              <a:rPr lang="et-EE" sz="2400" dirty="0"/>
              <a:t> või </a:t>
            </a:r>
            <a:r>
              <a:rPr lang="et-EE" sz="2400" b="1" dirty="0"/>
              <a:t>maakonna arengustrateegia eesmärkidesse</a:t>
            </a:r>
            <a:r>
              <a:rPr lang="et-EE" sz="2400" dirty="0"/>
              <a:t>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t-EE" sz="2400" dirty="0"/>
              <a:t>Maakonna arengustrateegia koostamise üheks lähtealuseks on vastava maakonna </a:t>
            </a:r>
            <a:r>
              <a:rPr lang="et-EE" sz="2400" b="1" dirty="0"/>
              <a:t>kohalike omavalitsuste </a:t>
            </a:r>
            <a:r>
              <a:rPr lang="et-EE" sz="2400" dirty="0"/>
              <a:t>olemasolevad arendusdokumendid (arengukavad, eelarvestrateegiad, planeeringud). </a:t>
            </a:r>
          </a:p>
        </p:txBody>
      </p:sp>
      <p:sp>
        <p:nvSpPr>
          <p:cNvPr id="4" name="Nool: allanool 3">
            <a:extLst>
              <a:ext uri="{FF2B5EF4-FFF2-40B4-BE49-F238E27FC236}">
                <a16:creationId xmlns:a16="http://schemas.microsoft.com/office/drawing/2014/main" id="{B7CA9B07-A63F-4FD5-BF33-8961A39D92D9}"/>
              </a:ext>
            </a:extLst>
          </p:cNvPr>
          <p:cNvSpPr/>
          <p:nvPr/>
        </p:nvSpPr>
        <p:spPr>
          <a:xfrm>
            <a:off x="4615815" y="3702516"/>
            <a:ext cx="1451610" cy="86921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t-EE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7686161-6726-450B-A7FB-8DEA6DF15A3D}"/>
              </a:ext>
            </a:extLst>
          </p:cNvPr>
          <p:cNvSpPr txBox="1"/>
          <p:nvPr/>
        </p:nvSpPr>
        <p:spPr>
          <a:xfrm>
            <a:off x="1051560" y="4686300"/>
            <a:ext cx="1058418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t-EE" sz="2000" b="1" dirty="0"/>
              <a:t>TEGEVUSTE OPTIMEERIMINE: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t-EE" sz="2000" dirty="0"/>
              <a:t>KOV ARENGUKAVA JA EELARVESTRATEEGIA KOOSTAMISE PROTSESS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t-EE" sz="2000" dirty="0"/>
              <a:t>MAAKONNA ARENGUSTRATEEGIA KOOSTAMISE PROTSESS</a:t>
            </a:r>
          </a:p>
          <a:p>
            <a:r>
              <a:rPr lang="et-EE" sz="2000" dirty="0"/>
              <a:t>	- MEESKOND (JUHTRÜHM, TEEMARÜHMAD)</a:t>
            </a:r>
          </a:p>
          <a:p>
            <a:r>
              <a:rPr lang="et-EE" sz="2000" dirty="0"/>
              <a:t>	- KAASAMINE, KOORDINEERIMINE</a:t>
            </a:r>
          </a:p>
          <a:p>
            <a:r>
              <a:rPr lang="et-EE" sz="2000" dirty="0"/>
              <a:t>	- ELLUVIIMINE</a:t>
            </a:r>
          </a:p>
        </p:txBody>
      </p:sp>
    </p:spTree>
    <p:extLst>
      <p:ext uri="{BB962C8B-B14F-4D97-AF65-F5344CB8AC3E}">
        <p14:creationId xmlns:p14="http://schemas.microsoft.com/office/powerpoint/2010/main" val="35717285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FD7279DA-4407-411A-9B4E-392CDFC8C1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968990" cy="732155"/>
          </a:xfrm>
        </p:spPr>
        <p:txBody>
          <a:bodyPr>
            <a:normAutofit/>
          </a:bodyPr>
          <a:lstStyle/>
          <a:p>
            <a:r>
              <a:rPr lang="et-EE" sz="3600" b="1" dirty="0"/>
              <a:t>KOV ARENGUKAVA             MAAKONNA ARENGUSTRATEEGIA</a:t>
            </a:r>
          </a:p>
        </p:txBody>
      </p:sp>
      <p:sp>
        <p:nvSpPr>
          <p:cNvPr id="3" name="Ristkülik 2">
            <a:extLst>
              <a:ext uri="{FF2B5EF4-FFF2-40B4-BE49-F238E27FC236}">
                <a16:creationId xmlns:a16="http://schemas.microsoft.com/office/drawing/2014/main" id="{52753611-85FF-4059-A09F-DC77A56075E4}"/>
              </a:ext>
            </a:extLst>
          </p:cNvPr>
          <p:cNvSpPr/>
          <p:nvPr/>
        </p:nvSpPr>
        <p:spPr>
          <a:xfrm>
            <a:off x="758190" y="1200150"/>
            <a:ext cx="1051560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t-EE" sz="2000" b="1" dirty="0"/>
              <a:t>KOV arengukava koostamisel tuleb arvestada samaaegselt toimuvat maakonna arengustrateegia koostamise protsessi. </a:t>
            </a:r>
            <a:r>
              <a:rPr lang="et-EE" sz="2000" dirty="0"/>
              <a:t>KOV arengukava ja eelarvestrateegia peaksid kajastama neid kokkuleppeid, mis on tehtud maakonna arengustrateegia koostamise protsessis.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t-EE" sz="2000" b="1" dirty="0"/>
              <a:t>Maakonna arengustrateegia kajastab arenguid, mis on laiema mõjuga kui üks omavalitsus. </a:t>
            </a:r>
            <a:r>
              <a:rPr lang="et-EE" sz="2000" dirty="0"/>
              <a:t>Maakonna arengustrateegiaga kavandatakse ka ühiselt tehtavaid ja omavalitsusüksuste ülese mõjuga investeeringuid. Maakonna arengustrateegias saab kokku leppida ka ühiselt korraldatavate teenuste korralduses.</a:t>
            </a:r>
          </a:p>
        </p:txBody>
      </p:sp>
      <p:pic>
        <p:nvPicPr>
          <p:cNvPr id="4" name="Pilt 3">
            <a:extLst>
              <a:ext uri="{FF2B5EF4-FFF2-40B4-BE49-F238E27FC236}">
                <a16:creationId xmlns:a16="http://schemas.microsoft.com/office/drawing/2014/main" id="{FFEE0AB4-9BC5-4AD7-95F0-80736CA4FE1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08929" y="3446919"/>
            <a:ext cx="1499746" cy="890093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AC69A43C-E26B-44D3-A67B-5AD6BC727C49}"/>
              </a:ext>
            </a:extLst>
          </p:cNvPr>
          <p:cNvSpPr txBox="1"/>
          <p:nvPr/>
        </p:nvSpPr>
        <p:spPr>
          <a:xfrm>
            <a:off x="1105902" y="4272677"/>
            <a:ext cx="5115697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t-EE" b="1" u="sng" dirty="0"/>
              <a:t>Ettepanek:</a:t>
            </a:r>
          </a:p>
          <a:p>
            <a:pPr marL="285750" indent="-285750">
              <a:buFontTx/>
              <a:buChar char="-"/>
            </a:pPr>
            <a:r>
              <a:rPr lang="et-EE" dirty="0"/>
              <a:t>Käivitada mõlemad protsessid samaaegselt</a:t>
            </a:r>
          </a:p>
          <a:p>
            <a:pPr marL="285750" indent="-285750">
              <a:buFontTx/>
              <a:buChar char="-"/>
            </a:pPr>
            <a:r>
              <a:rPr lang="et-EE" dirty="0"/>
              <a:t>Juhtgrupi ja teemagruppide koostöökohtumise saab ühitada</a:t>
            </a:r>
          </a:p>
          <a:p>
            <a:pPr marL="285750" indent="-285750">
              <a:buFontTx/>
              <a:buChar char="-"/>
            </a:pPr>
            <a:r>
              <a:rPr lang="et-EE" dirty="0"/>
              <a:t>Statistilisi andmeid saab OV ja maakonna piires ühiselt koguda </a:t>
            </a:r>
          </a:p>
          <a:p>
            <a:endParaRPr lang="et-EE" dirty="0"/>
          </a:p>
          <a:p>
            <a:pPr marL="285750" indent="-285750">
              <a:buFontTx/>
              <a:buChar char="-"/>
            </a:pPr>
            <a:endParaRPr lang="et-EE" dirty="0"/>
          </a:p>
          <a:p>
            <a:pPr marL="285750" indent="-285750">
              <a:buFontTx/>
              <a:buChar char="-"/>
            </a:pPr>
            <a:endParaRPr lang="et-EE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E3A0CD7-417F-418A-ADFE-E1F70FCFE105}"/>
              </a:ext>
            </a:extLst>
          </p:cNvPr>
          <p:cNvSpPr txBox="1"/>
          <p:nvPr/>
        </p:nvSpPr>
        <p:spPr>
          <a:xfrm>
            <a:off x="6320790" y="5113675"/>
            <a:ext cx="503301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t-EE" dirty="0"/>
              <a:t>KOV algatab arengukava koostamise protsessi</a:t>
            </a:r>
          </a:p>
          <a:p>
            <a:r>
              <a:rPr lang="et-EE" dirty="0"/>
              <a:t>	- viib ise ellu?</a:t>
            </a:r>
          </a:p>
          <a:p>
            <a:r>
              <a:rPr lang="et-EE" dirty="0"/>
              <a:t>	- ostab teenuse sisse?</a:t>
            </a:r>
          </a:p>
          <a:p>
            <a:r>
              <a:rPr lang="et-EE" dirty="0"/>
              <a:t>Arengukava ja eelarvestrateegia </a:t>
            </a:r>
          </a:p>
          <a:p>
            <a:pPr marL="285750" indent="-285750">
              <a:buFontTx/>
              <a:buChar char="-"/>
            </a:pPr>
            <a:r>
              <a:rPr lang="et-EE" dirty="0"/>
              <a:t>koostatakse eraldi dokumentidena</a:t>
            </a:r>
          </a:p>
          <a:p>
            <a:pPr marL="285750" indent="-285750">
              <a:buFontTx/>
              <a:buChar char="-"/>
            </a:pPr>
            <a:r>
              <a:rPr lang="et-EE" dirty="0"/>
              <a:t>on ühes dokumendis</a:t>
            </a:r>
          </a:p>
        </p:txBody>
      </p:sp>
      <p:sp>
        <p:nvSpPr>
          <p:cNvPr id="7" name="Nool: vasak-paremnool 6">
            <a:extLst>
              <a:ext uri="{FF2B5EF4-FFF2-40B4-BE49-F238E27FC236}">
                <a16:creationId xmlns:a16="http://schemas.microsoft.com/office/drawing/2014/main" id="{B8277867-C09D-4015-A38F-3C7887AE2F0D}"/>
              </a:ext>
            </a:extLst>
          </p:cNvPr>
          <p:cNvSpPr/>
          <p:nvPr/>
        </p:nvSpPr>
        <p:spPr>
          <a:xfrm>
            <a:off x="4417438" y="423487"/>
            <a:ext cx="982981" cy="565429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8690857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F45CFA15-6E77-419D-B57F-E3EC58FBC6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48589"/>
            <a:ext cx="10896600" cy="708661"/>
          </a:xfrm>
        </p:spPr>
        <p:txBody>
          <a:bodyPr>
            <a:normAutofit/>
          </a:bodyPr>
          <a:lstStyle/>
          <a:p>
            <a:r>
              <a:rPr lang="et-EE" sz="4000" dirty="0"/>
              <a:t>AJAKAVA</a:t>
            </a:r>
          </a:p>
        </p:txBody>
      </p:sp>
      <p:graphicFrame>
        <p:nvGraphicFramePr>
          <p:cNvPr id="3" name="Tabel 2">
            <a:extLst>
              <a:ext uri="{FF2B5EF4-FFF2-40B4-BE49-F238E27FC236}">
                <a16:creationId xmlns:a16="http://schemas.microsoft.com/office/drawing/2014/main" id="{3F467E71-BCF2-47B0-9561-2A7C08B10CC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29176128"/>
              </p:ext>
            </p:extLst>
          </p:nvPr>
        </p:nvGraphicFramePr>
        <p:xfrm>
          <a:off x="457200" y="754380"/>
          <a:ext cx="10896600" cy="5880980"/>
        </p:xfrm>
        <a:graphic>
          <a:graphicData uri="http://schemas.openxmlformats.org/drawingml/2006/table">
            <a:tbl>
              <a:tblPr firstRow="1" firstCol="1" bandRow="1"/>
              <a:tblGrid>
                <a:gridCol w="2274570">
                  <a:extLst>
                    <a:ext uri="{9D8B030D-6E8A-4147-A177-3AD203B41FA5}">
                      <a16:colId xmlns:a16="http://schemas.microsoft.com/office/drawing/2014/main" val="3654594990"/>
                    </a:ext>
                  </a:extLst>
                </a:gridCol>
                <a:gridCol w="8622030">
                  <a:extLst>
                    <a:ext uri="{9D8B030D-6E8A-4147-A177-3AD203B41FA5}">
                      <a16:colId xmlns:a16="http://schemas.microsoft.com/office/drawing/2014/main" val="3370346741"/>
                    </a:ext>
                  </a:extLst>
                </a:gridCol>
              </a:tblGrid>
              <a:tr h="40005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2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Jaanuar - veebruar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2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Rahandusministeeriumi (RM) juhendi koostamine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88572027"/>
                  </a:ext>
                </a:extLst>
              </a:tr>
              <a:tr h="74842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2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Veebruar - märts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2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Töökorralduse ja tööplaani kokkuleppimine, lähtematerjalide ülevaatamine (olemasolevad arengustrateegiad, planeeringud), lähteanalüüside koostamine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53051067"/>
                  </a:ext>
                </a:extLst>
              </a:tr>
              <a:tr h="394953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2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Märts - aprill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2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Arendusorganisatsioonide (</a:t>
                      </a:r>
                      <a:r>
                        <a:rPr lang="et-EE" sz="20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MAROde</a:t>
                      </a:r>
                      <a:r>
                        <a:rPr lang="et-EE" sz="2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) arendusspetsialistide koolitus (2x2 päeva)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04007019"/>
                  </a:ext>
                </a:extLst>
              </a:tr>
              <a:tr h="771767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2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Aprill - juuni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2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Töörühmade töö (arutelud partneritega, intervjuud, seminarid – visioon, eesmärgid, strateegilised valikud, tegevussuunad, projektiideede korje jms)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4707928"/>
                  </a:ext>
                </a:extLst>
              </a:tr>
              <a:tr h="385885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20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Juuni - august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2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Arengustrateegia tööversiooni kokku kirjutamine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85038325"/>
                  </a:ext>
                </a:extLst>
              </a:tr>
              <a:tr h="771767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20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September - oktoober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2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Töörühmade töö (arutelud partneritega – tegevuskava koostamine, seosed riigi arengukavade ja </a:t>
                      </a:r>
                      <a:r>
                        <a:rPr lang="et-EE" sz="20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KOVde</a:t>
                      </a:r>
                      <a:r>
                        <a:rPr lang="et-EE" sz="2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arengukavadega). </a:t>
                      </a:r>
                      <a:r>
                        <a:rPr lang="et-EE" sz="2000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15.10.-KOV arengukava!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05028039"/>
                  </a:ext>
                </a:extLst>
              </a:tr>
              <a:tr h="771767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20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Oktoober - november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2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Arengustrateegia lõppversiooni kokku kirjutamine, tutvustamine ja avalikud arutelud, tagasiside partneritelt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69700287"/>
                  </a:ext>
                </a:extLst>
              </a:tr>
              <a:tr h="491371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20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November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2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Heakskiit MARO juhtorganilt (MAK nõukogu või OVL üldkoosolek/volikogu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74524011"/>
                  </a:ext>
                </a:extLst>
              </a:tr>
              <a:tr h="37323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2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Detsember-jaanuar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2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Arengustrateegia arutelud </a:t>
                      </a:r>
                      <a:r>
                        <a:rPr lang="et-EE" sz="20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KOVde</a:t>
                      </a:r>
                      <a:r>
                        <a:rPr lang="et-EE" sz="2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volikogudes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84836118"/>
                  </a:ext>
                </a:extLst>
              </a:tr>
              <a:tr h="385885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2000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15. jaanuar 2019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2000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Arengustrateegia </a:t>
                      </a:r>
                      <a:r>
                        <a:rPr lang="et-EE" sz="2000" dirty="0" err="1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KOVide</a:t>
                      </a:r>
                      <a:r>
                        <a:rPr lang="et-EE" sz="2000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poolt vastu võtmise lõpptähtaeg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60563485"/>
                  </a:ext>
                </a:extLst>
              </a:tr>
              <a:tr h="385885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20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Jaanuar-veebruar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2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Arengustrateegia tegevuskava kinnitamine MARO juhtorgani poolt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9331323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479551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55F58534-2EE3-4286-A1A3-068F410DCA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t-EE" sz="4000" b="1" dirty="0"/>
              <a:t>Strateegia teemablokid (soovituslikud)</a:t>
            </a:r>
            <a:br>
              <a:rPr lang="et-EE" dirty="0"/>
            </a:br>
            <a:endParaRPr lang="et-EE" dirty="0"/>
          </a:p>
        </p:txBody>
      </p:sp>
      <p:sp>
        <p:nvSpPr>
          <p:cNvPr id="3" name="Ristkülik 2">
            <a:extLst>
              <a:ext uri="{FF2B5EF4-FFF2-40B4-BE49-F238E27FC236}">
                <a16:creationId xmlns:a16="http://schemas.microsoft.com/office/drawing/2014/main" id="{30B8E534-A15B-4BDD-8FA0-E8E0F403CBED}"/>
              </a:ext>
            </a:extLst>
          </p:cNvPr>
          <p:cNvSpPr/>
          <p:nvPr/>
        </p:nvSpPr>
        <p:spPr>
          <a:xfrm>
            <a:off x="566351" y="1027906"/>
            <a:ext cx="11059297" cy="59400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t-EE" dirty="0"/>
              <a:t>• </a:t>
            </a:r>
            <a:r>
              <a:rPr lang="et-EE" sz="2000" b="1" dirty="0"/>
              <a:t>rahvastik ja sotsiaalprobleemid </a:t>
            </a:r>
            <a:r>
              <a:rPr lang="et-EE" sz="2000" dirty="0"/>
              <a:t>(ka inimkapitali arendamine), tegus rahvas, kohalike inimeste kompetentsi kasvatamine, sotsiaalne kaitse ja tervishoid, rahvatervis, elukeskkond, sotsiaalne keskkond; eneseteostus; heaolu tõstvad teenused; sotsiaalhoolekanne, tervishoid ja turvalisus ning noorsootöö);</a:t>
            </a:r>
          </a:p>
          <a:p>
            <a:r>
              <a:rPr lang="et-EE" sz="2000" dirty="0"/>
              <a:t>• </a:t>
            </a:r>
            <a:r>
              <a:rPr lang="et-EE" sz="2000" b="1" dirty="0"/>
              <a:t>majandus ja tööhõive</a:t>
            </a:r>
            <a:r>
              <a:rPr lang="et-EE" sz="2000" dirty="0"/>
              <a:t> (ka ettevõtlus, majanduskeskkond; nutikas majanduskasv ja kandvate (sh piirkonna konkurentsieelistele toetuvate) majandusharude konkurentsivõime ning majandusarengut toetav ettevõtlus- ja elukeskkond; </a:t>
            </a:r>
            <a:r>
              <a:rPr lang="et-EE" sz="2000" dirty="0" err="1"/>
              <a:t>teadmistepõhine</a:t>
            </a:r>
            <a:r>
              <a:rPr lang="et-EE" sz="2000" dirty="0"/>
              <a:t> majandus (sh kohalikul loodusressursil tuginev) - targad töökohad; teenuste eksport ja tootmine; majandusareng; ettevõtluskeskkonna ja majanduse edendamine; majandusvaldkond);</a:t>
            </a:r>
          </a:p>
          <a:p>
            <a:r>
              <a:rPr lang="et-EE" sz="2000" dirty="0"/>
              <a:t>• </a:t>
            </a:r>
            <a:r>
              <a:rPr lang="et-EE" sz="2000" b="1" dirty="0"/>
              <a:t>avalikud teenused ja kodanikuühiskond </a:t>
            </a:r>
            <a:r>
              <a:rPr lang="et-EE" sz="2000" dirty="0"/>
              <a:t>(ka kvaliteetne elukeskkond, sotsiaalne taristu, haridus-valdkond, valitsemine ja kodanikuühiskond, kogukondade sidusus ning kohaliku identiteedi arendamine, institutsionaalne suutlikkus; halduskorraldus ja toimepiirkonna keskused; tõhus haldus; (sotsiaalne) turvalisus; sidus maakond; sotsiaalsed struktuurid; juhtimine ja regionaalhaldus ja kodanikualgatus; sotsiaalvaldkond ja kogukonna valdkond);</a:t>
            </a:r>
          </a:p>
          <a:p>
            <a:r>
              <a:rPr lang="et-EE" sz="2000" dirty="0"/>
              <a:t>• </a:t>
            </a:r>
            <a:r>
              <a:rPr lang="et-EE" sz="2000" b="1" dirty="0"/>
              <a:t>taristu (infrastruktuur) ja ühistransport </a:t>
            </a:r>
            <a:r>
              <a:rPr lang="et-EE" sz="2000" dirty="0"/>
              <a:t>(ka tasakaalustatud ruumimuster; taristu ja ühendused; elukeskkonna parendamine (elukeskkonna ning tehnilise- ja sotsiaalse taristu arendamine); tehniline taristu, liikuvus ja ühistransport; ühendused; füüsiline keskkond)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t-EE" sz="2000" b="1" dirty="0"/>
              <a:t>Muud valdkonnad </a:t>
            </a:r>
            <a:r>
              <a:rPr lang="et-EE" sz="2000" dirty="0"/>
              <a:t>– nt keskkond (ka keskkonnahoid ja keskkonnateadlikkus), loodus, looduskeskkond,</a:t>
            </a:r>
          </a:p>
          <a:p>
            <a:r>
              <a:rPr lang="et-EE" sz="2000" dirty="0"/>
              <a:t>kultuur, sport (ja vaba aeg), turismi- ja puhkemajandus (ka külastuskeskkond), innovaatika, energeetika, energiatõhusus; piirkondlik eripära ja maine (tõstmine) jne.</a:t>
            </a:r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8281577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9AF19FED-42C7-42A2-8855-0BA458526B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t-EE" sz="4000" b="1" dirty="0"/>
              <a:t>Tegevuskava ja ressursid</a:t>
            </a:r>
          </a:p>
        </p:txBody>
      </p:sp>
      <p:sp>
        <p:nvSpPr>
          <p:cNvPr id="3" name="Ristkülik 2">
            <a:extLst>
              <a:ext uri="{FF2B5EF4-FFF2-40B4-BE49-F238E27FC236}">
                <a16:creationId xmlns:a16="http://schemas.microsoft.com/office/drawing/2014/main" id="{43D194CC-D27B-40B5-8E79-78D6522B3FB2}"/>
              </a:ext>
            </a:extLst>
          </p:cNvPr>
          <p:cNvSpPr/>
          <p:nvPr/>
        </p:nvSpPr>
        <p:spPr>
          <a:xfrm>
            <a:off x="951470" y="1515407"/>
            <a:ext cx="8180173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t-EE" b="1" dirty="0"/>
              <a:t>Tegevuskava- 4 aastat </a:t>
            </a:r>
            <a:r>
              <a:rPr lang="et-EE" dirty="0"/>
              <a:t>(KOV eelarvetest rahastatavad </a:t>
            </a:r>
            <a:r>
              <a:rPr lang="et-EE" dirty="0" err="1"/>
              <a:t>ühisinvesteeringud</a:t>
            </a:r>
            <a:r>
              <a:rPr lang="et-EE" dirty="0"/>
              <a:t> või KOV ülese mõjuga investeeringud, käimasolevad projektid, planeeritavad)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t-EE" u="sng" dirty="0"/>
              <a:t>Maakonnaplaneeringu tegevuskavaga arvestamine</a:t>
            </a:r>
            <a:r>
              <a:rPr lang="et-EE" dirty="0"/>
              <a:t>, kooskõla ja sünergia (konsulteerimine Rahandusministeeriumi regionaalhalduse osakonna maakonna talituse spetsialisti(de)</a:t>
            </a:r>
            <a:r>
              <a:rPr lang="et-EE" dirty="0" err="1"/>
              <a:t>ga</a:t>
            </a:r>
            <a:r>
              <a:rPr lang="et-EE" dirty="0"/>
              <a:t>, kes vastutavad maakonnaplaneeringute eest).</a:t>
            </a:r>
          </a:p>
          <a:p>
            <a:endParaRPr lang="et-EE" dirty="0"/>
          </a:p>
          <a:p>
            <a:r>
              <a:rPr lang="et-EE" b="1" dirty="0"/>
              <a:t>Tegevuskava tegevused:</a:t>
            </a:r>
          </a:p>
          <a:p>
            <a:r>
              <a:rPr lang="et-EE" dirty="0"/>
              <a:t>•	panustavad (kõige enam) arengustrateegias kirjeldatud probleemide lahendamisesse, väljakutsetele vastamisse, konkurentsieelise väljaarendamisesse ja arenguvõimaluste ära kasutamisesse;</a:t>
            </a:r>
          </a:p>
          <a:p>
            <a:r>
              <a:rPr lang="et-EE" dirty="0"/>
              <a:t>•	lähtuvad otseselt arengustrateegias kajastatud valikutest ja lahendustest;</a:t>
            </a:r>
          </a:p>
          <a:p>
            <a:r>
              <a:rPr lang="et-EE" dirty="0"/>
              <a:t>•	panustavad eesmärkide saavutamisesse.</a:t>
            </a:r>
          </a:p>
          <a:p>
            <a:endParaRPr lang="et-EE" dirty="0"/>
          </a:p>
          <a:p>
            <a:r>
              <a:rPr lang="et-EE" i="1" dirty="0"/>
              <a:t>Rahandusministeeriumi poolt planeeritav ressurss alates 2019- maakonna kohta kuni 0,5 mln eurot. </a:t>
            </a:r>
          </a:p>
          <a:p>
            <a:r>
              <a:rPr lang="et-EE" i="1" dirty="0"/>
              <a:t>Riigi ja MARO läbirääkimistel lepitakse kokku riigi strateegiliste eesmärkide ja maakonna arengustrateegia eesmärkide ühisosa maakonda kõige paremal moel edendavate arendustegevuste rahastamises- LEPINGUD? </a:t>
            </a:r>
          </a:p>
        </p:txBody>
      </p:sp>
    </p:spTree>
    <p:extLst>
      <p:ext uri="{BB962C8B-B14F-4D97-AF65-F5344CB8AC3E}">
        <p14:creationId xmlns:p14="http://schemas.microsoft.com/office/powerpoint/2010/main" val="9645736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9790C9D6-44CE-4A28-ABF7-666D15A1AF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90985"/>
            <a:ext cx="10515600" cy="1325563"/>
          </a:xfrm>
        </p:spPr>
        <p:txBody>
          <a:bodyPr>
            <a:normAutofit/>
          </a:bodyPr>
          <a:lstStyle/>
          <a:p>
            <a:r>
              <a:rPr lang="et-EE" sz="4000" b="1" dirty="0"/>
              <a:t>Protsessis osalejad, nende rollid, vastutus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134F1B6-6DCE-4DB2-8114-331DE502E37F}"/>
              </a:ext>
            </a:extLst>
          </p:cNvPr>
          <p:cNvSpPr txBox="1"/>
          <p:nvPr/>
        </p:nvSpPr>
        <p:spPr>
          <a:xfrm>
            <a:off x="838200" y="1616548"/>
            <a:ext cx="10394092" cy="49859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t-EE" sz="2000" b="1" dirty="0"/>
              <a:t>Juhtrühm</a:t>
            </a:r>
          </a:p>
          <a:p>
            <a:pPr marL="285750" indent="-285750">
              <a:buFontTx/>
              <a:buChar char="-"/>
            </a:pPr>
            <a:r>
              <a:rPr lang="et-EE" sz="2000" dirty="0" err="1"/>
              <a:t>KOV-d</a:t>
            </a:r>
            <a:r>
              <a:rPr lang="et-EE" sz="2000" dirty="0"/>
              <a:t> (sh OVL ja MAK)</a:t>
            </a:r>
          </a:p>
          <a:p>
            <a:pPr marL="285750" indent="-285750">
              <a:buFontTx/>
              <a:buChar char="-"/>
            </a:pPr>
            <a:r>
              <a:rPr lang="et-EE" sz="2000" dirty="0"/>
              <a:t>Ettevõtjad</a:t>
            </a:r>
          </a:p>
          <a:p>
            <a:pPr marL="285750" indent="-285750">
              <a:buFontTx/>
              <a:buChar char="-"/>
            </a:pPr>
            <a:r>
              <a:rPr lang="et-EE" sz="2000" dirty="0"/>
              <a:t>Vabaühendused</a:t>
            </a:r>
          </a:p>
          <a:p>
            <a:pPr marL="285750" indent="-285750">
              <a:buFontTx/>
              <a:buChar char="-"/>
            </a:pPr>
            <a:r>
              <a:rPr lang="et-EE" sz="2000" dirty="0"/>
              <a:t>riigiasutused (-institutsioonid) nt Töötukassa, RM regionaalhalduse osakond</a:t>
            </a:r>
          </a:p>
          <a:p>
            <a:pPr marL="285750" indent="-285750">
              <a:buFontTx/>
              <a:buChar char="-"/>
            </a:pPr>
            <a:r>
              <a:rPr lang="et-EE" sz="2000" dirty="0"/>
              <a:t>hariduse (akadeemiline) valdkond</a:t>
            </a:r>
          </a:p>
          <a:p>
            <a:pPr marL="285750" indent="-285750">
              <a:buFontTx/>
              <a:buChar char="-"/>
            </a:pPr>
            <a:r>
              <a:rPr lang="et-EE" sz="2000" dirty="0"/>
              <a:t>….</a:t>
            </a:r>
          </a:p>
          <a:p>
            <a:r>
              <a:rPr lang="et-EE" sz="2000" b="1" dirty="0"/>
              <a:t>Teemarühmad</a:t>
            </a:r>
          </a:p>
          <a:p>
            <a:pPr marL="342900" indent="-342900">
              <a:buFontTx/>
              <a:buChar char="-"/>
            </a:pPr>
            <a:r>
              <a:rPr lang="et-EE" sz="2000" dirty="0"/>
              <a:t>avalik sektor</a:t>
            </a:r>
          </a:p>
          <a:p>
            <a:pPr marL="342900" indent="-342900">
              <a:buFontTx/>
              <a:buChar char="-"/>
            </a:pPr>
            <a:r>
              <a:rPr lang="et-EE" sz="2000" dirty="0"/>
              <a:t>Ettevõtjad</a:t>
            </a:r>
          </a:p>
          <a:p>
            <a:pPr marL="342900" indent="-342900">
              <a:buFontTx/>
              <a:buChar char="-"/>
            </a:pPr>
            <a:r>
              <a:rPr lang="et-EE" sz="2000" dirty="0"/>
              <a:t>Vabaühendused</a:t>
            </a:r>
          </a:p>
          <a:p>
            <a:pPr marL="342900" indent="-342900">
              <a:buFontTx/>
              <a:buChar char="-"/>
            </a:pPr>
            <a:r>
              <a:rPr lang="et-EE" sz="2000" dirty="0"/>
              <a:t>Valdkondlikud katuseorganisatsioonid (Ühistranspordikeskus jt)</a:t>
            </a:r>
          </a:p>
          <a:p>
            <a:pPr marL="342900" indent="-342900">
              <a:buFontTx/>
              <a:buChar char="-"/>
            </a:pPr>
            <a:r>
              <a:rPr lang="et-EE" sz="2000" dirty="0"/>
              <a:t>Noorteühendused</a:t>
            </a:r>
          </a:p>
          <a:p>
            <a:pPr marL="342900" indent="-342900">
              <a:buFontTx/>
              <a:buChar char="-"/>
            </a:pPr>
            <a:r>
              <a:rPr lang="et-EE" sz="2000" dirty="0"/>
              <a:t>….</a:t>
            </a:r>
          </a:p>
          <a:p>
            <a:pPr marL="342900" indent="-342900">
              <a:buFontTx/>
              <a:buChar char="-"/>
            </a:pPr>
            <a:endParaRPr lang="et-EE" sz="2000" dirty="0"/>
          </a:p>
          <a:p>
            <a:r>
              <a:rPr lang="et-EE" sz="2000" b="1" dirty="0"/>
              <a:t>KOKKULEPPED!</a:t>
            </a:r>
            <a:endParaRPr lang="et-EE" b="1" dirty="0"/>
          </a:p>
        </p:txBody>
      </p:sp>
    </p:spTree>
    <p:extLst>
      <p:ext uri="{BB962C8B-B14F-4D97-AF65-F5344CB8AC3E}">
        <p14:creationId xmlns:p14="http://schemas.microsoft.com/office/powerpoint/2010/main" val="108405417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156A7E51-5D7E-4C77-88B0-58AAEA2809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7266" y="216843"/>
            <a:ext cx="10278762" cy="1006475"/>
          </a:xfrm>
        </p:spPr>
        <p:txBody>
          <a:bodyPr/>
          <a:lstStyle/>
          <a:p>
            <a:r>
              <a:rPr lang="et-EE" dirty="0"/>
              <a:t>OLULISED KOKKULEPPED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EB31EE7-F57E-4D3D-B06D-3F7ABCDD9E9E}"/>
              </a:ext>
            </a:extLst>
          </p:cNvPr>
          <p:cNvSpPr txBox="1"/>
          <p:nvPr/>
        </p:nvSpPr>
        <p:spPr>
          <a:xfrm>
            <a:off x="667266" y="1223318"/>
            <a:ext cx="10686534" cy="55707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t-EE" sz="2000" b="1" dirty="0"/>
              <a:t>Kas </a:t>
            </a:r>
            <a:r>
              <a:rPr lang="et-EE" sz="2000" b="1" dirty="0" err="1"/>
              <a:t>KOVide</a:t>
            </a:r>
            <a:r>
              <a:rPr lang="et-EE" sz="2000" b="1" dirty="0"/>
              <a:t> arengukava koostamise protsessi ja maakonna arengustrateegia protsessi ühendamine?</a:t>
            </a:r>
          </a:p>
          <a:p>
            <a:endParaRPr lang="et-EE" sz="20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t-EE" sz="2000" b="1" dirty="0"/>
              <a:t>Otsuste tegemise viis </a:t>
            </a:r>
            <a:br>
              <a:rPr lang="et-EE" sz="2000" dirty="0"/>
            </a:br>
            <a:r>
              <a:rPr lang="et-EE" sz="2000" dirty="0"/>
              <a:t>- juhtrühma, teemarühmade koosolekud</a:t>
            </a:r>
            <a:br>
              <a:rPr lang="et-EE" sz="2000" dirty="0"/>
            </a:br>
            <a:r>
              <a:rPr lang="et-EE" sz="2000" dirty="0"/>
              <a:t>- VOL</a:t>
            </a:r>
            <a:br>
              <a:rPr lang="et-EE" sz="2000" dirty="0"/>
            </a:br>
            <a:r>
              <a:rPr lang="et-EE" sz="2000" dirty="0"/>
              <a:t>- Maakonna arengustrateegia kinnitamine volikogudes</a:t>
            </a:r>
            <a:br>
              <a:rPr lang="et-EE" sz="2000" dirty="0"/>
            </a:br>
            <a:r>
              <a:rPr lang="et-EE" sz="2000" dirty="0"/>
              <a:t>- Tegevuskava - maakondliku arendusorganisatsiooni juhtorgan, mitte maakonna kohalike omavalitsuste volikogud (</a:t>
            </a:r>
            <a:r>
              <a:rPr lang="et-EE" sz="2000" dirty="0" err="1"/>
              <a:t>nb</a:t>
            </a:r>
            <a:r>
              <a:rPr lang="et-EE" sz="2000" dirty="0"/>
              <a:t>! vastavalt seadusele peab tegevuskava olema kooskõlas maakonna </a:t>
            </a:r>
            <a:r>
              <a:rPr lang="et-EE" sz="2000" dirty="0" err="1"/>
              <a:t>KOVide</a:t>
            </a:r>
            <a:r>
              <a:rPr lang="et-EE" sz="2000" dirty="0"/>
              <a:t> eelarvestrateegiatega, mis on juba kohalike omavalitsuste volikogude poolt kehtestatud)</a:t>
            </a:r>
          </a:p>
          <a:p>
            <a:endParaRPr lang="et-EE" sz="20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t-EE" sz="2000" b="1" dirty="0"/>
              <a:t>infojagamise põhimõtted (keda informeeritakse millises osas, millal saadetakse materjalid)</a:t>
            </a:r>
            <a:br>
              <a:rPr lang="et-EE" sz="2000" b="1" dirty="0"/>
            </a:br>
            <a:endParaRPr lang="et-EE" sz="2000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t-EE" sz="2000" b="1" dirty="0"/>
              <a:t>kuidas fikseeritakse kokkulepped / eriarvamused</a:t>
            </a:r>
            <a:br>
              <a:rPr lang="et-EE" sz="2000" b="1" dirty="0"/>
            </a:br>
            <a:endParaRPr lang="et-EE" sz="2000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t-EE" sz="2000" b="1" dirty="0"/>
              <a:t>Avalikustamine- teemaleht</a:t>
            </a:r>
            <a:br>
              <a:rPr lang="et-EE" b="1" dirty="0"/>
            </a:br>
            <a:endParaRPr lang="et-EE" b="1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25339507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'i kujundu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452</TotalTime>
  <Words>760</Words>
  <Application>Microsoft Office PowerPoint</Application>
  <PresentationFormat>Laiekraan</PresentationFormat>
  <Paragraphs>112</Paragraphs>
  <Slides>10</Slides>
  <Notes>0</Notes>
  <HiddenSlides>0</HiddenSlides>
  <MMClips>0</MMClips>
  <ScaleCrop>false</ScaleCrop>
  <HeadingPairs>
    <vt:vector size="6" baseType="variant">
      <vt:variant>
        <vt:lpstr>Kasutatud fondid</vt:lpstr>
      </vt:variant>
      <vt:variant>
        <vt:i4>4</vt:i4>
      </vt:variant>
      <vt:variant>
        <vt:lpstr>Kujundus</vt:lpstr>
      </vt:variant>
      <vt:variant>
        <vt:i4>1</vt:i4>
      </vt:variant>
      <vt:variant>
        <vt:lpstr>Slaidipealkirjad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Times New Roman</vt:lpstr>
      <vt:lpstr>Office'i kujundus</vt:lpstr>
      <vt:lpstr>Maakonna arengustrateegia koostamise algatamine.  Protsess ja tegevuskava. </vt:lpstr>
      <vt:lpstr>Maakonna arengustrateegia eesmärgiks on arengu strateegiline planeerimine ajahorisondini 2030+ (2040). Ettevaatav ajatelg: 12-22 aastat!</vt:lpstr>
      <vt:lpstr>LÄHTEALUSED</vt:lpstr>
      <vt:lpstr>KOV ARENGUKAVA             MAAKONNA ARENGUSTRATEEGIA</vt:lpstr>
      <vt:lpstr>AJAKAVA</vt:lpstr>
      <vt:lpstr>Strateegia teemablokid (soovituslikud) </vt:lpstr>
      <vt:lpstr>Tegevuskava ja ressursid</vt:lpstr>
      <vt:lpstr>Protsessis osalejad, nende rollid, vastutus</vt:lpstr>
      <vt:lpstr>OLULISED KOKKULEPPED</vt:lpstr>
      <vt:lpstr>Ühisnõupidamine Paides 7.03.2018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Maakonna arengustrateegia koostamise algatamine. Protsess ja tegevuskava.</dc:title>
  <dc:creator>Mare Raid</dc:creator>
  <cp:lastModifiedBy>Mare Raid</cp:lastModifiedBy>
  <cp:revision>50</cp:revision>
  <dcterms:created xsi:type="dcterms:W3CDTF">2018-03-02T09:18:08Z</dcterms:created>
  <dcterms:modified xsi:type="dcterms:W3CDTF">2019-02-25T10:10:17Z</dcterms:modified>
</cp:coreProperties>
</file>